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66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59" autoAdjust="0"/>
  </p:normalViewPr>
  <p:slideViewPr>
    <p:cSldViewPr snapToGrid="0">
      <p:cViewPr>
        <p:scale>
          <a:sx n="107" d="100"/>
          <a:sy n="107" d="100"/>
        </p:scale>
        <p:origin x="-71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AD45-6667-4434-A8E1-B092D7958034}" type="datetimeFigureOut">
              <a:rPr lang="cs-CZ" smtClean="0"/>
              <a:pPr/>
              <a:t>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0870-9A4D-4712-809B-71CE9DFA12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94334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6CB-C252-4DE7-A9DD-B6A691ECD57A}" type="datetimeFigureOut">
              <a:rPr lang="cs-CZ" smtClean="0"/>
              <a:pPr/>
              <a:t>2.6.2017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425D1-9457-4BB4-97C5-E39D98B2BB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1724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25D1-9457-4BB4-97C5-E39D98B2BB4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95B2-7554-4F8C-B483-91D43D5DB262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96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FFA7-967C-4403-A4EB-FA7987C1176F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9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DC8-53F4-41BA-9C95-4767D6CC47A9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2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69E-405F-4215-8BE2-0EC6717E5C3D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9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A960-C844-4B2E-9CD9-8AEF41C02BE4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97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C8E3-9FEB-4D34-A2C6-3BCF66637CE4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40D7-7881-437C-BC02-BA3664D18F50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4AD6-C693-4E17-A8F5-F5CC5F692EA9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36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7EC1-8877-45E9-A0BE-F06CA1C8FFAE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5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6017-374D-49E6-8F26-1A3082FA9788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A8A2-5A37-4480-B223-C6D7A905CFA4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5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A641-D932-4703-B26B-F7E18C9B40E6}" type="datetime1">
              <a:rPr lang="cs-CZ" smtClean="0"/>
              <a:pPr/>
              <a:t>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1499-69AC-4355-BFFC-79D7B1405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7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8716" y="406567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cs-CZ" sz="7200" b="1" dirty="0" smtClean="0">
                <a:solidFill>
                  <a:srgbClr val="002060"/>
                </a:solidFill>
              </a:rPr>
              <a:t>Erasmus+</a:t>
            </a:r>
            <a:endParaRPr lang="cs-CZ" sz="72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99121" y="3178092"/>
            <a:ext cx="9144000" cy="2232108"/>
          </a:xfrm>
        </p:spPr>
        <p:txBody>
          <a:bodyPr>
            <a:normAutofit/>
          </a:bodyPr>
          <a:lstStyle/>
          <a:p>
            <a:r>
              <a:rPr lang="cs-CZ" dirty="0" smtClean="0"/>
              <a:t>Název projektu: </a:t>
            </a:r>
          </a:p>
          <a:p>
            <a:r>
              <a:rPr lang="cs-CZ" b="1" dirty="0" smtClean="0"/>
              <a:t>Zlepšení metodologických kompetencí učitelů anglického jazyka</a:t>
            </a:r>
            <a:endParaRPr lang="cs-CZ" sz="1600" b="1" dirty="0" smtClean="0"/>
          </a:p>
          <a:p>
            <a:r>
              <a:rPr lang="cs-CZ" sz="1600" dirty="0" smtClean="0"/>
              <a:t>Aktivita: mobilita pracovníků škol</a:t>
            </a:r>
          </a:p>
          <a:p>
            <a:r>
              <a:rPr lang="cs-CZ" dirty="0" smtClean="0"/>
              <a:t>Finanční příspěvek: 14 465 Euro</a:t>
            </a:r>
          </a:p>
          <a:p>
            <a:r>
              <a:rPr lang="cs-CZ" dirty="0" smtClean="0"/>
              <a:t>Realizace: 06/2016 – 05/2017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96" y="5600700"/>
            <a:ext cx="40005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87" y="5217780"/>
            <a:ext cx="1640220" cy="16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146" y="34737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CLIL – Metodology and </a:t>
            </a:r>
            <a:r>
              <a:rPr lang="cs-CZ" sz="3600" b="1" dirty="0" err="1">
                <a:solidFill>
                  <a:srgbClr val="002060"/>
                </a:solidFill>
              </a:rPr>
              <a:t>Language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for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Teachers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of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Maths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or</a:t>
            </a:r>
            <a:r>
              <a:rPr lang="cs-CZ" sz="3600" b="1" dirty="0">
                <a:solidFill>
                  <a:srgbClr val="002060"/>
                </a:solidFill>
              </a:rPr>
              <a:t> Science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Přínos</a:t>
            </a:r>
          </a:p>
          <a:p>
            <a:r>
              <a:rPr lang="cs-CZ" dirty="0" smtClean="0"/>
              <a:t>Zvýšení </a:t>
            </a:r>
            <a:r>
              <a:rPr lang="cs-CZ" dirty="0"/>
              <a:t>metodologických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kompetencí</a:t>
            </a:r>
          </a:p>
          <a:p>
            <a:r>
              <a:rPr lang="cs-CZ" dirty="0" smtClean="0"/>
              <a:t>Obohacení </a:t>
            </a:r>
            <a:r>
              <a:rPr lang="cs-CZ" dirty="0"/>
              <a:t>v oblasti nových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metod, forem a přístupů ve výuce</a:t>
            </a:r>
          </a:p>
          <a:p>
            <a:r>
              <a:rPr lang="cs-CZ" dirty="0" smtClean="0"/>
              <a:t>Jazykový růst</a:t>
            </a:r>
          </a:p>
          <a:p>
            <a:r>
              <a:rPr lang="cs-CZ" dirty="0" smtClean="0"/>
              <a:t>Setkání s kolegy z jiných zemí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7" name="Picture 2" descr="C:\Users\pospisilova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1075446"/>
            <a:ext cx="31718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70" y="1075444"/>
            <a:ext cx="4734476" cy="355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34" y="4284585"/>
            <a:ext cx="4245499" cy="2388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10146" y="356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>
                <a:solidFill>
                  <a:srgbClr val="002060"/>
                </a:solidFill>
              </a:rPr>
              <a:t>CLIL course / Effective communication skills</a:t>
            </a:r>
            <a:endParaRPr lang="cs-CZ" sz="36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Škola: </a:t>
            </a:r>
            <a:r>
              <a:rPr lang="cs-CZ" b="1" smtClean="0"/>
              <a:t>Inlingua, Edinburgh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Délka kurzu: </a:t>
            </a:r>
            <a:r>
              <a:rPr lang="cs-CZ" b="1" smtClean="0"/>
              <a:t>2.10. – 16.10. 2016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Zaměření: </a:t>
            </a:r>
            <a:r>
              <a:rPr lang="cs-CZ" b="1" smtClean="0"/>
              <a:t>metoda CLIL ve výuce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Účastník: </a:t>
            </a:r>
            <a:r>
              <a:rPr lang="cs-CZ" b="1" smtClean="0"/>
              <a:t>Mgr. Dana Vašáková</a:t>
            </a:r>
            <a:endParaRPr lang="cs-CZ" b="1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11" name="Picture 2" descr="English &amp; Language Courses Edinburg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55" y="648409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ýsledek obrázku pro inlingua edinburg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81" y="1939368"/>
            <a:ext cx="5477459" cy="38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at will happen on my first day at inlingua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3" y="4068766"/>
            <a:ext cx="3589014" cy="22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1031" y="440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>
                <a:solidFill>
                  <a:srgbClr val="002060"/>
                </a:solidFill>
              </a:rPr>
              <a:t>CLIL course / Effective communication skills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98503" y="1545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Přínos</a:t>
            </a:r>
          </a:p>
          <a:p>
            <a:r>
              <a:rPr lang="cs-CZ" dirty="0" smtClean="0"/>
              <a:t>inspirace k proměně tradičního stylu výuky</a:t>
            </a:r>
          </a:p>
          <a:p>
            <a:r>
              <a:rPr lang="cs-CZ" dirty="0" smtClean="0"/>
              <a:t>rozvíjení nejen jazykových kompetencí, ale i kulturního povědomí</a:t>
            </a:r>
          </a:p>
          <a:p>
            <a:r>
              <a:rPr lang="cs-CZ" dirty="0" smtClean="0"/>
              <a:t>sdílení praktických zkušeností výuky CLIL se zahraničními učiteli</a:t>
            </a:r>
          </a:p>
          <a:p>
            <a:r>
              <a:rPr lang="cs-CZ" dirty="0" smtClean="0"/>
              <a:t>navázání kontaktů k mezinárodní spolupráci</a:t>
            </a:r>
          </a:p>
          <a:p>
            <a:r>
              <a:rPr lang="cs-CZ" dirty="0" smtClean="0"/>
              <a:t>využití cizojazyčného zdroje ve výuce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67" y="6074931"/>
            <a:ext cx="749275" cy="7492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42" y="6391799"/>
            <a:ext cx="1511297" cy="431799"/>
          </a:xfrm>
          <a:prstGeom prst="rect">
            <a:avLst/>
          </a:prstGeom>
        </p:spPr>
      </p:pic>
      <p:pic>
        <p:nvPicPr>
          <p:cNvPr id="8" name="Picture 2" descr="English &amp; Language Courses Edinburg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88" y="782014"/>
            <a:ext cx="2942880" cy="6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Scotch Whisky is Made – From Grain to Gl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23" y="3721607"/>
            <a:ext cx="2094016" cy="18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nlingua-edinburgh.co.uk/wp-content/uploads/2014/10/Because-this-is-the-city-cent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82" y="4192083"/>
            <a:ext cx="3314640" cy="21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6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rozšíření metodologických dovedností a pedagogických kompetencí zúčastněných učitelů, studium inovativních metod výuky a jejich následné uplatnění v praxi</a:t>
            </a:r>
          </a:p>
          <a:p>
            <a:r>
              <a:rPr lang="cs-CZ" dirty="0" smtClean="0"/>
              <a:t>zvýšení profesionality vyučujících cizích jazyků</a:t>
            </a:r>
          </a:p>
          <a:p>
            <a:r>
              <a:rPr lang="cs-CZ" dirty="0" smtClean="0"/>
              <a:t>prohloubení kulturního povědomí o místě konání metodologického kurzu (Spojené království) a jejich diseminace (kolegové, žáci)</a:t>
            </a:r>
          </a:p>
          <a:p>
            <a:r>
              <a:rPr lang="cs-CZ" dirty="0" smtClean="0"/>
              <a:t>sdílení našich kulturních hodnot a zkušeností s ostatními účastníky metodologického kurzu</a:t>
            </a:r>
          </a:p>
          <a:p>
            <a:r>
              <a:rPr lang="cs-CZ" dirty="0" smtClean="0"/>
              <a:t>získání nových kontaktů na pedagogy z jiných zemí, které by mohly napomoci k navázání mezinárodního partnerství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2060"/>
                </a:solidFill>
              </a:rPr>
              <a:t>Creative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Teaching</a:t>
            </a:r>
            <a:r>
              <a:rPr lang="cs-CZ" sz="3600" b="1" dirty="0">
                <a:solidFill>
                  <a:srgbClr val="002060"/>
                </a:solidFill>
              </a:rPr>
              <a:t> in </a:t>
            </a:r>
            <a:r>
              <a:rPr lang="cs-CZ" sz="3600" b="1" dirty="0" err="1">
                <a:solidFill>
                  <a:srgbClr val="002060"/>
                </a:solidFill>
              </a:rPr>
              <a:t>the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Secondary</a:t>
            </a:r>
            <a:r>
              <a:rPr lang="cs-CZ" sz="3600" b="1" dirty="0" smtClean="0">
                <a:solidFill>
                  <a:srgbClr val="002060"/>
                </a:solidFill>
              </a:rPr>
              <a:t>/ </a:t>
            </a:r>
            <a:br>
              <a:rPr lang="cs-CZ" sz="3600" b="1" dirty="0" smtClean="0">
                <a:solidFill>
                  <a:srgbClr val="002060"/>
                </a:solidFill>
              </a:rPr>
            </a:br>
            <a:r>
              <a:rPr lang="cs-CZ" sz="3600" b="1" dirty="0" err="1" smtClean="0">
                <a:solidFill>
                  <a:srgbClr val="002060"/>
                </a:solidFill>
              </a:rPr>
              <a:t>Adult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English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Language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Classroom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81" y="1825625"/>
            <a:ext cx="1067021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Škola: </a:t>
            </a:r>
            <a:r>
              <a:rPr lang="cs-CZ" b="1" dirty="0" err="1" smtClean="0"/>
              <a:t>Lake</a:t>
            </a:r>
            <a:r>
              <a:rPr lang="cs-CZ" b="1" dirty="0" smtClean="0"/>
              <a:t> </a:t>
            </a:r>
            <a:r>
              <a:rPr lang="cs-CZ" b="1" dirty="0" err="1"/>
              <a:t>School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 smtClean="0"/>
              <a:t>English</a:t>
            </a:r>
            <a:r>
              <a:rPr lang="cs-CZ" b="1" dirty="0" smtClean="0"/>
              <a:t>, Oxford</a:t>
            </a:r>
          </a:p>
          <a:p>
            <a:pPr marL="0" indent="0">
              <a:buNone/>
            </a:pPr>
            <a:r>
              <a:rPr lang="cs-CZ" dirty="0" smtClean="0"/>
              <a:t>Délka kurzu: </a:t>
            </a:r>
            <a:r>
              <a:rPr lang="cs-CZ" b="1" dirty="0" smtClean="0"/>
              <a:t>7. - 18. listopadu 2016</a:t>
            </a:r>
          </a:p>
          <a:p>
            <a:pPr marL="0" indent="0">
              <a:buNone/>
            </a:pPr>
            <a:r>
              <a:rPr lang="cs-CZ" dirty="0" smtClean="0"/>
              <a:t>Zaměření: inovativní metody výuky pro střední školy a dospělé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Účastník: </a:t>
            </a:r>
            <a:r>
              <a:rPr lang="cs-CZ" b="1" dirty="0" smtClean="0"/>
              <a:t>Mgr</a:t>
            </a:r>
            <a:r>
              <a:rPr lang="cs-CZ" b="1" dirty="0"/>
              <a:t>. Terezie </a:t>
            </a:r>
            <a:r>
              <a:rPr lang="cs-CZ" b="1" dirty="0" smtClean="0"/>
              <a:t>Lípová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22" y="479393"/>
            <a:ext cx="2903442" cy="1926455"/>
          </a:xfrm>
          <a:prstGeom prst="rect">
            <a:avLst/>
          </a:prstGeom>
        </p:spPr>
      </p:pic>
      <p:pic>
        <p:nvPicPr>
          <p:cNvPr id="1030" name="Picture 6" descr="Výsledek obrázku pro lake school oxfo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8" y="3853901"/>
            <a:ext cx="4188160" cy="27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lake school oxford student ar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51" y="3416182"/>
            <a:ext cx="4309369" cy="32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561" y="23196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2060"/>
                </a:solidFill>
              </a:rPr>
              <a:t>Creative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Teaching</a:t>
            </a:r>
            <a:r>
              <a:rPr lang="cs-CZ" sz="3600" b="1" dirty="0">
                <a:solidFill>
                  <a:srgbClr val="002060"/>
                </a:solidFill>
              </a:rPr>
              <a:t> in </a:t>
            </a:r>
            <a:r>
              <a:rPr lang="cs-CZ" sz="3600" b="1" dirty="0" err="1">
                <a:solidFill>
                  <a:srgbClr val="002060"/>
                </a:solidFill>
              </a:rPr>
              <a:t>the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Secondary</a:t>
            </a:r>
            <a:r>
              <a:rPr lang="cs-CZ" sz="3600" b="1" dirty="0" smtClean="0">
                <a:solidFill>
                  <a:srgbClr val="002060"/>
                </a:solidFill>
              </a:rPr>
              <a:t>/ </a:t>
            </a:r>
            <a:br>
              <a:rPr lang="cs-CZ" sz="3600" b="1" dirty="0" smtClean="0">
                <a:solidFill>
                  <a:srgbClr val="002060"/>
                </a:solidFill>
              </a:rPr>
            </a:br>
            <a:r>
              <a:rPr lang="cs-CZ" sz="3600" b="1" dirty="0" err="1" smtClean="0">
                <a:solidFill>
                  <a:srgbClr val="002060"/>
                </a:solidFill>
              </a:rPr>
              <a:t>Adult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English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Language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Classroom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704" y="1701337"/>
            <a:ext cx="11546149" cy="4826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Přínos</a:t>
            </a:r>
          </a:p>
          <a:p>
            <a:r>
              <a:rPr lang="cs-CZ" dirty="0"/>
              <a:t> </a:t>
            </a:r>
            <a:r>
              <a:rPr lang="cs-CZ" dirty="0" smtClean="0"/>
              <a:t>intenzivní a praktický metodologický kurz</a:t>
            </a:r>
          </a:p>
          <a:p>
            <a:r>
              <a:rPr lang="cs-CZ" dirty="0"/>
              <a:t> </a:t>
            </a:r>
            <a:r>
              <a:rPr lang="cs-CZ" dirty="0" smtClean="0"/>
              <a:t>databanka nových aktivit, které lze snadno zařadit do hodin</a:t>
            </a:r>
          </a:p>
          <a:p>
            <a:r>
              <a:rPr lang="cs-CZ" dirty="0" smtClean="0"/>
              <a:t> osobní jazykový </a:t>
            </a:r>
            <a:r>
              <a:rPr lang="cs-CZ" dirty="0"/>
              <a:t>růst </a:t>
            </a:r>
          </a:p>
          <a:p>
            <a:r>
              <a:rPr lang="cs-CZ" dirty="0" smtClean="0"/>
              <a:t> návštěva anglické střední školy</a:t>
            </a:r>
          </a:p>
          <a:p>
            <a:r>
              <a:rPr lang="cs-CZ" dirty="0" smtClean="0"/>
              <a:t> seznámení se s výukou na jazykové škole</a:t>
            </a:r>
          </a:p>
          <a:p>
            <a:r>
              <a:rPr lang="cs-CZ" dirty="0"/>
              <a:t> </a:t>
            </a:r>
            <a:r>
              <a:rPr lang="cs-CZ" dirty="0" smtClean="0"/>
              <a:t>navázání kontaktů (např. pro projekt </a:t>
            </a:r>
            <a:r>
              <a:rPr lang="cs-CZ" dirty="0" err="1" smtClean="0"/>
              <a:t>eTwinning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		</a:t>
            </a:r>
          </a:p>
          <a:p>
            <a:pPr marL="0" indent="0">
              <a:buNone/>
            </a:pPr>
            <a:r>
              <a:rPr lang="cs-CZ" sz="1800" b="1" i="1" dirty="0"/>
              <a:t>	</a:t>
            </a:r>
            <a:r>
              <a:rPr lang="cs-CZ" sz="1800" b="1" i="1" dirty="0" smtClean="0"/>
              <a:t>					</a:t>
            </a:r>
          </a:p>
          <a:p>
            <a:pPr marL="0" indent="0">
              <a:buNone/>
            </a:pPr>
            <a:r>
              <a:rPr lang="cs-CZ" sz="1800" b="1" i="1" dirty="0"/>
              <a:t>	</a:t>
            </a:r>
            <a:r>
              <a:rPr lang="cs-CZ" sz="1800" b="1" i="1" dirty="0" smtClean="0"/>
              <a:t>							</a:t>
            </a:r>
            <a:r>
              <a:rPr lang="cs-CZ" sz="1800" i="1" dirty="0" err="1" smtClean="0"/>
              <a:t>Radcliffe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Camera</a:t>
            </a:r>
            <a:r>
              <a:rPr lang="cs-CZ" sz="1800" i="1" dirty="0" smtClean="0"/>
              <a:t> (univerzitní studovna)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84" y="408373"/>
            <a:ext cx="3010479" cy="1997475"/>
          </a:xfrm>
          <a:prstGeom prst="rect">
            <a:avLst/>
          </a:prstGeom>
        </p:spPr>
      </p:pic>
      <p:pic>
        <p:nvPicPr>
          <p:cNvPr id="2050" name="Picture 2" descr="Výsledek obrázku pro radcliffe cam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95" y="3144607"/>
            <a:ext cx="3961876" cy="26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4250" cy="1081935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</a:rPr>
              <a:t>Creative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Methodology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for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Teachers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Škola: </a:t>
            </a:r>
            <a:r>
              <a:rPr lang="cs-CZ" b="1" dirty="0" smtClean="0"/>
              <a:t>IPC </a:t>
            </a:r>
            <a:r>
              <a:rPr lang="cs-CZ" b="1" dirty="0" err="1" smtClean="0"/>
              <a:t>Exeter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Délka kurzu: </a:t>
            </a:r>
            <a:r>
              <a:rPr lang="cs-CZ" b="1" dirty="0" smtClean="0"/>
              <a:t>4. - 17. září 2016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Zaměření: inovativní metody výuky pro </a:t>
            </a:r>
            <a:r>
              <a:rPr lang="cs-CZ" dirty="0" smtClean="0"/>
              <a:t>základní a střední školy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Účastník: </a:t>
            </a:r>
            <a:r>
              <a:rPr lang="cs-CZ" b="1" dirty="0" smtClean="0"/>
              <a:t>Mgr</a:t>
            </a:r>
            <a:r>
              <a:rPr lang="cs-CZ" b="1" dirty="0"/>
              <a:t>. </a:t>
            </a:r>
            <a:r>
              <a:rPr lang="cs-CZ" b="1" dirty="0" smtClean="0"/>
              <a:t>Daniela Švandová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1026" name="Picture 2" descr="IPC Exe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59" y="535661"/>
            <a:ext cx="2416788" cy="13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oohoowl.files.wordpress.com/2013/09/dsc0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0" y="3897158"/>
            <a:ext cx="3795387" cy="28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80374" y="5894773"/>
            <a:ext cx="292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IPC Centre, </a:t>
            </a:r>
            <a:r>
              <a:rPr lang="cs-CZ" sz="2800" i="1" dirty="0" err="1" smtClean="0"/>
              <a:t>Exeter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6032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30592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2060"/>
                </a:solidFill>
              </a:rPr>
              <a:t>Creative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Methodology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for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Teachers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 smtClean="0"/>
              <a:t>Přínos</a:t>
            </a:r>
          </a:p>
          <a:p>
            <a:r>
              <a:rPr lang="cs-CZ" sz="3600" dirty="0" smtClean="0"/>
              <a:t>zvýšení vnitřní motivace</a:t>
            </a:r>
          </a:p>
          <a:p>
            <a:r>
              <a:rPr lang="cs-CZ" sz="3600" dirty="0" smtClean="0"/>
              <a:t>zařazení nových metod výuky</a:t>
            </a:r>
          </a:p>
          <a:p>
            <a:r>
              <a:rPr lang="cs-CZ" sz="3600" dirty="0" smtClean="0"/>
              <a:t>rozšíření kulturního povědomí</a:t>
            </a:r>
          </a:p>
          <a:p>
            <a:r>
              <a:rPr lang="cs-CZ" sz="3600" dirty="0" smtClean="0"/>
              <a:t>osobní jazykový růst</a:t>
            </a:r>
          </a:p>
          <a:p>
            <a:r>
              <a:rPr lang="cs-CZ" sz="3600" dirty="0" smtClean="0"/>
              <a:t>setkání se zahraničními kolegy</a:t>
            </a:r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b="1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7" name="Picture 2" descr="IPC Exe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043" y="500150"/>
            <a:ext cx="2416788" cy="13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ek obrázku pro tintagel cornw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8" y="2150118"/>
            <a:ext cx="4495366" cy="30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57243" y="5442012"/>
            <a:ext cx="42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err="1" smtClean="0"/>
              <a:t>Tintagel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Castle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Cornwall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513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2 </a:t>
            </a:r>
            <a:r>
              <a:rPr lang="cs-CZ" sz="4000" b="1" dirty="0" err="1">
                <a:solidFill>
                  <a:srgbClr val="002060"/>
                </a:solidFill>
              </a:rPr>
              <a:t>W</a:t>
            </a:r>
            <a:r>
              <a:rPr lang="cs-CZ" sz="4000" b="1" dirty="0" err="1" smtClean="0">
                <a:solidFill>
                  <a:srgbClr val="002060"/>
                </a:solidFill>
              </a:rPr>
              <a:t>eek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>
                <a:solidFill>
                  <a:srgbClr val="002060"/>
                </a:solidFill>
              </a:rPr>
              <a:t>C</a:t>
            </a:r>
            <a:r>
              <a:rPr lang="cs-CZ" sz="4000" b="1" dirty="0" err="1" smtClean="0">
                <a:solidFill>
                  <a:srgbClr val="002060"/>
                </a:solidFill>
              </a:rPr>
              <a:t>ourse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 smtClean="0">
                <a:solidFill>
                  <a:srgbClr val="002060"/>
                </a:solidFill>
              </a:rPr>
              <a:t>for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>
                <a:solidFill>
                  <a:srgbClr val="002060"/>
                </a:solidFill>
              </a:rPr>
              <a:t>T</a:t>
            </a:r>
            <a:r>
              <a:rPr lang="cs-CZ" sz="4000" b="1" dirty="0" err="1" smtClean="0">
                <a:solidFill>
                  <a:srgbClr val="002060"/>
                </a:solidFill>
              </a:rPr>
              <a:t>eachers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 smtClean="0">
                <a:solidFill>
                  <a:srgbClr val="002060"/>
                </a:solidFill>
              </a:rPr>
              <a:t>of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 smtClean="0">
                <a:solidFill>
                  <a:srgbClr val="002060"/>
                </a:solidFill>
              </a:rPr>
              <a:t>English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4000" b="1" dirty="0" err="1">
                <a:solidFill>
                  <a:srgbClr val="002060"/>
                </a:solidFill>
              </a:rPr>
              <a:t>F</a:t>
            </a:r>
            <a:r>
              <a:rPr lang="cs-CZ" sz="4000" b="1" dirty="0" err="1" smtClean="0">
                <a:solidFill>
                  <a:srgbClr val="002060"/>
                </a:solidFill>
              </a:rPr>
              <a:t>ocusing</a:t>
            </a:r>
            <a:r>
              <a:rPr lang="cs-CZ" sz="4000" b="1" dirty="0" smtClean="0">
                <a:solidFill>
                  <a:srgbClr val="002060"/>
                </a:solidFill>
              </a:rPr>
              <a:t> on </a:t>
            </a:r>
            <a:r>
              <a:rPr lang="cs-CZ" sz="4000" b="1" dirty="0" err="1">
                <a:solidFill>
                  <a:srgbClr val="002060"/>
                </a:solidFill>
              </a:rPr>
              <a:t>L</a:t>
            </a:r>
            <a:r>
              <a:rPr lang="cs-CZ" sz="4000" b="1" dirty="0" err="1" smtClean="0">
                <a:solidFill>
                  <a:srgbClr val="002060"/>
                </a:solidFill>
              </a:rPr>
              <a:t>iterature</a:t>
            </a:r>
            <a:r>
              <a:rPr lang="cs-CZ" sz="4000" b="1" dirty="0" smtClean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D60093"/>
                </a:solidFill>
              </a:rPr>
              <a:t>								</a:t>
            </a:r>
            <a:endParaRPr lang="cs-CZ" sz="3200" dirty="0">
              <a:solidFill>
                <a:srgbClr val="D6009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Škola: </a:t>
            </a:r>
            <a:r>
              <a:rPr lang="cs-CZ" b="1" dirty="0"/>
              <a:t>International Study </a:t>
            </a:r>
            <a:r>
              <a:rPr lang="cs-CZ" b="1" dirty="0" err="1"/>
              <a:t>Programmes</a:t>
            </a:r>
            <a:r>
              <a:rPr lang="cs-CZ" b="1" dirty="0"/>
              <a:t> </a:t>
            </a:r>
            <a:r>
              <a:rPr lang="cs-CZ" b="1" dirty="0" err="1"/>
              <a:t>Cheltenham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Termín: </a:t>
            </a:r>
            <a:r>
              <a:rPr lang="cs-CZ" b="1" dirty="0" smtClean="0"/>
              <a:t>9. - 20. října </a:t>
            </a:r>
            <a:r>
              <a:rPr lang="cs-CZ" b="1" dirty="0"/>
              <a:t>2016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Téma: </a:t>
            </a:r>
            <a:r>
              <a:rPr lang="cs-CZ" b="1" dirty="0" smtClean="0"/>
              <a:t>kurz pro učitele Aj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se zaměřením na literaturu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Účastník</a:t>
            </a:r>
            <a:r>
              <a:rPr lang="cs-CZ" dirty="0"/>
              <a:t>: </a:t>
            </a:r>
            <a:r>
              <a:rPr lang="cs-CZ" b="1" dirty="0"/>
              <a:t>Mgr. </a:t>
            </a:r>
            <a:r>
              <a:rPr lang="cs-CZ" b="1" dirty="0" smtClean="0"/>
              <a:t>Pavla Pospíšilová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1026" name="Picture 2" descr="C:\Users\pospisilova\Desktop\IS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98" y="2410924"/>
            <a:ext cx="5259048" cy="35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ospisilova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98" y="1093201"/>
            <a:ext cx="31718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2 </a:t>
            </a:r>
            <a:r>
              <a:rPr lang="cs-CZ" sz="3600" b="1" dirty="0" err="1">
                <a:solidFill>
                  <a:srgbClr val="002060"/>
                </a:solidFill>
              </a:rPr>
              <a:t>Week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Course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for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Teachers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of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English</a:t>
            </a: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Focusing</a:t>
            </a:r>
            <a:r>
              <a:rPr lang="cs-CZ" sz="3600" b="1" dirty="0">
                <a:solidFill>
                  <a:srgbClr val="002060"/>
                </a:solidFill>
              </a:rPr>
              <a:t> on </a:t>
            </a:r>
            <a:r>
              <a:rPr lang="cs-CZ" sz="3600" b="1" dirty="0" err="1">
                <a:solidFill>
                  <a:srgbClr val="002060"/>
                </a:solidFill>
              </a:rPr>
              <a:t>Literature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Největší přínos kurzu</a:t>
            </a:r>
            <a:r>
              <a:rPr lang="cs-CZ" dirty="0" smtClean="0"/>
              <a:t>:</a:t>
            </a:r>
          </a:p>
          <a:p>
            <a:r>
              <a:rPr lang="cs-CZ" dirty="0" smtClean="0"/>
              <a:t>návštěva anglických středních škol</a:t>
            </a:r>
          </a:p>
          <a:p>
            <a:r>
              <a:rPr lang="cs-CZ" dirty="0"/>
              <a:t>s</a:t>
            </a:r>
            <a:r>
              <a:rPr lang="cs-CZ" dirty="0" smtClean="0"/>
              <a:t>eznámení s výukou na těchto školách</a:t>
            </a:r>
          </a:p>
          <a:p>
            <a:r>
              <a:rPr lang="cs-CZ" dirty="0"/>
              <a:t>s</a:t>
            </a:r>
            <a:r>
              <a:rPr lang="cs-CZ" dirty="0" smtClean="0"/>
              <a:t>etkání s kolegy z jiných zemí</a:t>
            </a:r>
          </a:p>
          <a:p>
            <a:r>
              <a:rPr lang="cs-CZ" dirty="0"/>
              <a:t>j</a:t>
            </a:r>
            <a:r>
              <a:rPr lang="cs-CZ" dirty="0" smtClean="0"/>
              <a:t>azykový růst</a:t>
            </a:r>
          </a:p>
          <a:p>
            <a:r>
              <a:rPr lang="cs-CZ" dirty="0"/>
              <a:t>ú</a:t>
            </a:r>
            <a:r>
              <a:rPr lang="cs-CZ" dirty="0" smtClean="0"/>
              <a:t>čast na autorských čteních </a:t>
            </a:r>
          </a:p>
          <a:p>
            <a:pPr>
              <a:buNone/>
            </a:pPr>
            <a:r>
              <a:rPr lang="cs-CZ" dirty="0" smtClean="0"/>
              <a:t>   současných britských spisovatelů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pic>
        <p:nvPicPr>
          <p:cNvPr id="7" name="Picture 3" descr="C:\Users\pospisilova\Desktop\pavla photos\Camera\20161017_084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1083626"/>
            <a:ext cx="5072107" cy="50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CLIL – Metodology and </a:t>
            </a:r>
            <a:r>
              <a:rPr lang="cs-CZ" sz="3600" b="1" dirty="0" err="1">
                <a:solidFill>
                  <a:srgbClr val="002060"/>
                </a:solidFill>
              </a:rPr>
              <a:t>L</a:t>
            </a:r>
            <a:r>
              <a:rPr lang="cs-CZ" sz="3600" b="1" dirty="0" err="1" smtClean="0">
                <a:solidFill>
                  <a:srgbClr val="002060"/>
                </a:solidFill>
              </a:rPr>
              <a:t>anguage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for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>
                <a:solidFill>
                  <a:srgbClr val="002060"/>
                </a:solidFill>
              </a:rPr>
              <a:t>T</a:t>
            </a:r>
            <a:r>
              <a:rPr lang="cs-CZ" sz="3600" b="1" dirty="0" err="1" smtClean="0">
                <a:solidFill>
                  <a:srgbClr val="002060"/>
                </a:solidFill>
              </a:rPr>
              <a:t>eachers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of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Maths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or</a:t>
            </a:r>
            <a:r>
              <a:rPr lang="cs-CZ" sz="3600" b="1" dirty="0" smtClean="0">
                <a:solidFill>
                  <a:srgbClr val="002060"/>
                </a:solidFill>
              </a:rPr>
              <a:t> Science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Škola: </a:t>
            </a:r>
            <a:r>
              <a:rPr lang="cs-CZ" b="1" dirty="0"/>
              <a:t>International Study </a:t>
            </a:r>
            <a:r>
              <a:rPr lang="cs-CZ" b="1" dirty="0" err="1"/>
              <a:t>Programmes</a:t>
            </a:r>
            <a:r>
              <a:rPr lang="cs-CZ" b="1" dirty="0"/>
              <a:t> </a:t>
            </a:r>
            <a:r>
              <a:rPr lang="cs-CZ" b="1" dirty="0" err="1"/>
              <a:t>Cheltenham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Délka kurzu: </a:t>
            </a:r>
            <a:r>
              <a:rPr lang="cs-CZ" b="1" dirty="0" smtClean="0"/>
              <a:t>23. 10. - 4. 11. 2016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Zaměření: </a:t>
            </a:r>
            <a:r>
              <a:rPr lang="cs-CZ" dirty="0" smtClean="0"/>
              <a:t>výuka matematiky 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       metodou CLIL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Účastník: </a:t>
            </a:r>
            <a:r>
              <a:rPr lang="cs-CZ" b="1" dirty="0"/>
              <a:t>Mgr. </a:t>
            </a:r>
            <a:r>
              <a:rPr lang="cs-CZ" b="1" dirty="0" smtClean="0"/>
              <a:t>Ludmila Špačková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78" y="6115548"/>
            <a:ext cx="749275" cy="74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98" y="6311900"/>
            <a:ext cx="1511297" cy="43179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024631" y="2984037"/>
            <a:ext cx="8030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8" name="Picture 2" descr="C:\Users\pospisilova\Desktop\IS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78" y="2432273"/>
            <a:ext cx="5259048" cy="35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spisilova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1075446"/>
            <a:ext cx="31718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482</Words>
  <Application>Microsoft Office PowerPoint</Application>
  <PresentationFormat>Vlastní</PresentationFormat>
  <Paragraphs>99</Paragraphs>
  <Slides>12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Erasmus+</vt:lpstr>
      <vt:lpstr>Cíle projektu:</vt:lpstr>
      <vt:lpstr>Creative Teaching in the Secondary/  Adult English Language Classroom</vt:lpstr>
      <vt:lpstr>Creative Teaching in the Secondary/  Adult English Language Classroom</vt:lpstr>
      <vt:lpstr>Creative Methodology for Teachers</vt:lpstr>
      <vt:lpstr>Creative Methodology for Teachers</vt:lpstr>
      <vt:lpstr>2 Week Course for Teachers of English Focusing on Literature         </vt:lpstr>
      <vt:lpstr>2 Week Course for Teachers of English Focusing on Literature</vt:lpstr>
      <vt:lpstr>CLIL – Metodology and Language for Teachers of Maths or Science</vt:lpstr>
      <vt:lpstr>CLIL – Metodology and Language for Teachers of Maths or Science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Teaching in the Secondary/ Adult English Language Classroom</dc:title>
  <dc:creator>Magdalena</dc:creator>
  <cp:lastModifiedBy>Windows User</cp:lastModifiedBy>
  <cp:revision>41</cp:revision>
  <dcterms:created xsi:type="dcterms:W3CDTF">2016-11-13T20:38:40Z</dcterms:created>
  <dcterms:modified xsi:type="dcterms:W3CDTF">2017-06-02T11:44:57Z</dcterms:modified>
</cp:coreProperties>
</file>