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10080625" cy="7559675"/>
  <p:notesSz cx="7559675" cy="106918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veat" panose="020B0604020202020204" charset="0"/>
      <p:regular r:id="rId21"/>
      <p:bold r:id="rId22"/>
    </p:embeddedFont>
    <p:embeddedFont>
      <p:font typeface="Noto Sans Symbols" panose="020B0502040504020204" pitchFamily="34" charset="0"/>
      <p:regular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hmpHu5K0xtw06OVbXAxaJuwCQ+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81E"/>
    <a:srgbClr val="1C36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4" d="100"/>
          <a:sy n="54" d="100"/>
        </p:scale>
        <p:origin x="14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281488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Záložka Prezentace → zaškrtnout Použít zobrazení prezentujícího</a:t>
            </a:r>
            <a:endParaRPr/>
          </a:p>
        </p:txBody>
      </p:sp>
      <p:sp>
        <p:nvSpPr>
          <p:cNvPr id="66" name="Google Shape;66;p1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1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Písemné kolo = porozumění předloženému textu ve francouzštině, 90 min na vypracování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Ústní pohovor = 15–20 min ve francouzštině, testuje se motivace, nikoli znalosti (byť je dobré vědět něco o obou městech a Francii obecně), do ústního kola postupují pouze ti, kteří uspějí v písemném kole</a:t>
            </a:r>
            <a:endParaRPr/>
          </a:p>
        </p:txBody>
      </p:sp>
      <p:sp>
        <p:nvSpPr>
          <p:cNvPr id="171" name="Google Shape;171;p11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1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Písemné kolo = porozumění předloženému textu ve francouzštině, 90 min na vypracování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Ústní pohovor = 15–20 min ve francouzštině, testuje se motivace, nikoli znalosti (byť je dobré vědět něco o obou městech a Francii obecně), do ústního kola postupují pouze ti, kteří uspějí v písemném kole</a:t>
            </a:r>
            <a:endParaRPr/>
          </a:p>
        </p:txBody>
      </p:sp>
      <p:sp>
        <p:nvSpPr>
          <p:cNvPr id="171" name="Google Shape;171;p11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009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4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cs-CZ"/>
              <a:t>fotka Václav Černý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cs-CZ"/>
              <a:t>Lukáš Macek, ředitel dijonské pobočky Sciences Po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cs-CZ"/>
              <a:t>Pavla Beranová, světelný designér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cs-CZ"/>
              <a:t>Eva Vyleťalová, výzkumný analytik v prestižní konzultační společnosti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cs-CZ"/>
              <a:t>Jiří Voskovec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5" name="Google Shape;85;p3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Čeští studenti jsou zařazeni do běžných tříd spolu s francouzskými spolužáky. Většinou je ve třídě Čech sám, výjimečně se jich sejde víc (třeba kvůli vybrané specializaci).</a:t>
            </a:r>
            <a:endParaRPr/>
          </a:p>
        </p:txBody>
      </p:sp>
      <p:sp>
        <p:nvSpPr>
          <p:cNvPr id="115" name="Google Shape;115;p5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Každých 6–7 týdnů se studenti vracejí na prázdniny do Česka.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Jiný způsob vyučování, jiný denní a školní rytmus. Vyučovací hodina trvá 55 minut, pauza na oběd trvá většinou 2 hodiny, ve středu se vyučuje pouze dopoledne a odpoledne je možné se věnovat mimoškolním aktivitám. Jinak škola končí většinou pozdě – ve 4, v 5 nebo i v 6.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Seconde: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Probíraná látka je lehčí, i Francouzi si zvykají na nové prostředí lycea → Češi se mohou soustředit na jazyk</a:t>
            </a:r>
            <a:endParaRPr/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Úroveň francouzštiny má student po třech letech studia na velmi vysoké úrovni, a to jak v psaném, tak v písemném projevu. Žádné téma pro něj není tabu, dokáže mluvit téměř o všem.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 dohodě je možné na kroužky docházet i jindy než ve středu odpoledne.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 Dijonu jsou rodinky povinné, přes víkend se nesmí zůstávat na internátu. Rodinky zajišťuje škola.</a:t>
            </a:r>
            <a:endParaRPr/>
          </a:p>
        </p:txBody>
      </p:sp>
      <p:sp>
        <p:nvSpPr>
          <p:cNvPr id="142" name="Google Shape;142;p8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2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body" idx="3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4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body" idx="3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4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5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body" idx="6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ubTitle" idx="1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2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body" idx="3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3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504000" y="6887160"/>
            <a:ext cx="2344680" cy="5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5"/>
          <p:cNvSpPr/>
          <p:nvPr/>
        </p:nvSpPr>
        <p:spPr>
          <a:xfrm>
            <a:off x="3456000" y="6969600"/>
            <a:ext cx="3191400" cy="5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5"/>
          <p:cNvSpPr/>
          <p:nvPr/>
        </p:nvSpPr>
        <p:spPr>
          <a:xfrm>
            <a:off x="7227360" y="6887160"/>
            <a:ext cx="2344680" cy="5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mt.cz/mezinarodni-vztahy/vyzva-pro-zajemce-zajemkyne-o-studium-na-lyceich-v-dijonu-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hyperlink" Target="https://forms.gle/4Df3fxRVPRuqrTX2A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mailto:dijon-nimes@email.cz" TargetMode="External"/><Relationship Id="rId7" Type="http://schemas.openxmlformats.org/officeDocument/2006/relationships/hyperlink" Target="mailto:Adela.Odrihocka@ifp.cz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fp.cz/cz/ceske-sekce-ve-francii" TargetMode="External"/><Relationship Id="rId5" Type="http://schemas.openxmlformats.org/officeDocument/2006/relationships/hyperlink" Target="mailto:Monika.Oulevey@msmt.cz" TargetMode="External"/><Relationship Id="rId10" Type="http://schemas.openxmlformats.org/officeDocument/2006/relationships/image" Target="../media/image28.png"/><Relationship Id="rId4" Type="http://schemas.openxmlformats.org/officeDocument/2006/relationships/hyperlink" Target="https://www.msmt.cz/mezinarodni-vztahy/studium-na-lyceu-v-dijonu-a-nimes-ve-francii" TargetMode="Externa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jon-nimes.e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fp.cz/fr/education/mobilite-lyceenne-en-france/sections-tchques-en-franc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/>
          <p:nvPr/>
        </p:nvSpPr>
        <p:spPr>
          <a:xfrm>
            <a:off x="-69480" y="1005840"/>
            <a:ext cx="10076040" cy="64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i="0" u="none" strike="noStrike" cap="none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STUDIUM V ČESKÝCH SEKCÍCH </a:t>
            </a:r>
            <a:endParaRPr sz="3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i="0" u="none" strike="noStrike" cap="none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VE FRANCII</a:t>
            </a:r>
            <a:endParaRPr sz="3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"/>
          <p:cNvSpPr/>
          <p:nvPr/>
        </p:nvSpPr>
        <p:spPr>
          <a:xfrm>
            <a:off x="919175" y="3083714"/>
            <a:ext cx="4807500" cy="2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i="0" u="none" strike="noStrike" cap="small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Tříleté studium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cap="small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n</a:t>
            </a:r>
            <a:r>
              <a:rPr lang="cs-CZ" sz="3400" b="1" strike="noStrike" cap="small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a gymnáziu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strike="noStrike" cap="small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v Dijonu nebo v Nîmes 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strike="noStrike" cap="small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– to jsou české sekce!</a:t>
            </a:r>
            <a:endParaRPr sz="3400" b="0" strike="noStrike" cap="small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7440" y="2304000"/>
            <a:ext cx="4188600" cy="460404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/>
          <p:cNvSpPr/>
          <p:nvPr/>
        </p:nvSpPr>
        <p:spPr>
          <a:xfrm>
            <a:off x="8064000" y="3960000"/>
            <a:ext cx="430560" cy="430560"/>
          </a:xfrm>
          <a:prstGeom prst="ellipse">
            <a:avLst/>
          </a:prstGeom>
          <a:solidFill>
            <a:srgbClr val="CE181E"/>
          </a:solidFill>
          <a:ln w="9525" cap="flat" cmpd="sng">
            <a:solidFill>
              <a:srgbClr val="CE18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"/>
          <p:cNvSpPr/>
          <p:nvPr/>
        </p:nvSpPr>
        <p:spPr>
          <a:xfrm>
            <a:off x="7704000" y="5544000"/>
            <a:ext cx="430560" cy="430560"/>
          </a:xfrm>
          <a:prstGeom prst="ellipse">
            <a:avLst/>
          </a:prstGeom>
          <a:solidFill>
            <a:srgbClr val="1C3687"/>
          </a:solidFill>
          <a:ln w="9525" cap="flat" cmpd="sng">
            <a:solidFill>
              <a:srgbClr val="1C36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/>
          <p:nvPr/>
        </p:nvSpPr>
        <p:spPr>
          <a:xfrm>
            <a:off x="763470" y="439723"/>
            <a:ext cx="95343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strike="noStrike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Co to stojí rodin</a:t>
            </a:r>
            <a:r>
              <a:rPr lang="cs-CZ" sz="3200" b="1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u studenta</a:t>
            </a:r>
            <a:r>
              <a:rPr lang="cs-CZ" sz="3200" b="1" strike="noStrike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? </a:t>
            </a:r>
            <a:r>
              <a:rPr lang="cs-CZ" sz="2300" b="1" strike="noStrike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(</a:t>
            </a:r>
            <a:r>
              <a:rPr lang="cs-CZ" sz="2300" b="1" strike="noStrike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informace pro </a:t>
            </a:r>
            <a:r>
              <a:rPr lang="cs-CZ" sz="2300" b="1" u="sng" strike="noStrike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loňský konkurz</a:t>
            </a:r>
            <a:r>
              <a:rPr lang="cs-CZ" sz="2300" b="1" strike="noStrike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 202</a:t>
            </a:r>
            <a:r>
              <a:rPr lang="cs-CZ" sz="2300" b="1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0-2021, částka se může pro příští školní rok lišit!</a:t>
            </a:r>
            <a:r>
              <a:rPr lang="cs-CZ" sz="2300" b="1" strike="noStrike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)</a:t>
            </a:r>
            <a:endParaRPr sz="2300" b="1" strike="noStrike" cap="small" dirty="0">
              <a:solidFill>
                <a:srgbClr val="CE181E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cap="small" dirty="0">
              <a:solidFill>
                <a:srgbClr val="CE181E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5" name="Google Shape;165;p10"/>
          <p:cNvSpPr/>
          <p:nvPr/>
        </p:nvSpPr>
        <p:spPr>
          <a:xfrm>
            <a:off x="2054293" y="1280267"/>
            <a:ext cx="7845900" cy="46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1947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"/>
              <a:buFont typeface="Noto Sans Symbols"/>
              <a:buChar char="●"/>
            </a:pP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500 eur/rok </a:t>
            </a:r>
            <a:r>
              <a:rPr lang="cs-CZ" sz="210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příspěvek studentů na školní a pobytové náklady v Dijonu</a:t>
            </a:r>
            <a:endParaRPr sz="1100" dirty="0"/>
          </a:p>
          <a:p>
            <a:pPr marL="216000" marR="0" lvl="0" indent="-1947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"/>
              <a:buFont typeface="Noto Sans Symbols"/>
              <a:buChar char="●"/>
            </a:pPr>
            <a:r>
              <a:rPr lang="cs-CZ" sz="21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675</a:t>
            </a: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eur/rok </a:t>
            </a:r>
            <a:r>
              <a:rPr lang="cs-CZ" sz="210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příspěvek studentů na školní a pobytové náklady v Nîmes</a:t>
            </a:r>
            <a:endParaRPr sz="210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1947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"/>
              <a:buFont typeface="Noto Sans Symbols"/>
              <a:buChar char="●"/>
            </a:pPr>
            <a:r>
              <a:rPr lang="cs-CZ" sz="21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vhodné </a:t>
            </a: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pojištění </a:t>
            </a:r>
            <a:r>
              <a:rPr lang="cs-CZ" sz="210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 pojišťovny v ČR </a:t>
            </a:r>
            <a:endParaRPr sz="210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1947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"/>
              <a:buFont typeface="Noto Sans Symbols"/>
              <a:buChar char="●"/>
            </a:pP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kapesné</a:t>
            </a:r>
            <a:r>
              <a:rPr lang="cs-CZ" sz="21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100" dirty="0">
              <a:latin typeface="Verdana"/>
              <a:ea typeface="Verdana"/>
              <a:cs typeface="Verdana"/>
              <a:sym typeface="Verdana"/>
            </a:endParaRPr>
          </a:p>
          <a:p>
            <a:pPr marL="216000" marR="0" lvl="0" indent="-1947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"/>
              <a:buFont typeface="Noto Sans Symbols"/>
              <a:buChar char="●"/>
            </a:pP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cestovní náklady</a:t>
            </a: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sz="21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cs-CZ" sz="210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4x ročně</a:t>
            </a:r>
            <a:r>
              <a:rPr lang="cs-CZ" sz="21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sz="210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jízdenky na školní prázdniny do ČR a z</a:t>
            </a:r>
            <a:r>
              <a:rPr lang="cs-CZ" sz="2100" dirty="0">
                <a:latin typeface="Verdana"/>
                <a:ea typeface="Verdana"/>
                <a:cs typeface="Verdana"/>
                <a:sym typeface="Verdana"/>
              </a:rPr>
              <a:t>pět (cestu v září do FR a v červnu do ČR hradí MŠMT)</a:t>
            </a:r>
            <a:endParaRPr sz="2100" dirty="0"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1728715" y="4921962"/>
            <a:ext cx="77739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>
            <a:off x="-597555" y="5594562"/>
            <a:ext cx="10717200" cy="16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457200" lvl="0" indent="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200" b="1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náklady nad tento rámec (tedy většinu celkové částky) hradí zřizovatelé programu = instituce</a:t>
            </a:r>
            <a:endParaRPr sz="3200" b="1" cap="small" dirty="0">
              <a:solidFill>
                <a:srgbClr val="1C368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F</a:t>
            </a:r>
            <a:r>
              <a:rPr lang="cs-CZ" sz="3200" b="1" strike="noStrike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inance = problém? → požádejte o podporu</a:t>
            </a:r>
            <a:r>
              <a:rPr lang="cs-CZ" sz="3200" b="1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!</a:t>
            </a:r>
            <a:endParaRPr sz="3200" b="1" strike="noStrike" cap="small" dirty="0">
              <a:solidFill>
                <a:srgbClr val="1C368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u="sng" strike="noStrike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Lycejní stipendijní fond</a:t>
            </a:r>
            <a:endParaRPr sz="3200" b="1" u="sng" strike="noStrike" cap="small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816784" y="720050"/>
            <a:ext cx="8737391" cy="61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strike="noStrike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Jak </a:t>
            </a:r>
            <a:r>
              <a:rPr lang="cs-CZ" sz="3300" b="1" strike="noStrike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probíhají</a:t>
            </a:r>
            <a:r>
              <a:rPr lang="cs-CZ" sz="3300" b="1" strike="noStrike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 přijímačky </a:t>
            </a:r>
            <a:r>
              <a:rPr lang="cs-CZ" sz="2400" b="1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(organizuje MŠMT a IFP)</a:t>
            </a:r>
            <a:endParaRPr sz="3300" b="1" strike="noStrike" cap="small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2232000" y="1385450"/>
            <a:ext cx="77019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4506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11. února 2022 přihláška </a:t>
            </a:r>
            <a:r>
              <a:rPr lang="cs-CZ" sz="21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motivační dopis</a:t>
            </a:r>
            <a:endParaRPr sz="21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506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cs-CZ" sz="21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jaro </a:t>
            </a: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písemné kolo </a:t>
            </a:r>
            <a:r>
              <a:rPr lang="cs-CZ" sz="19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(lze nahradit zkou</a:t>
            </a:r>
            <a:r>
              <a:rPr lang="cs-CZ" sz="1900" b="1" dirty="0">
                <a:latin typeface="Verdana"/>
                <a:ea typeface="Verdana"/>
                <a:cs typeface="Verdana"/>
                <a:sym typeface="Verdana"/>
              </a:rPr>
              <a:t>škou </a:t>
            </a:r>
            <a:r>
              <a:rPr lang="cs-CZ" sz="19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cs-CZ" sz="1900" b="1" dirty="0">
                <a:latin typeface="Verdana"/>
                <a:ea typeface="Verdana"/>
                <a:cs typeface="Verdana"/>
                <a:sym typeface="Verdana"/>
              </a:rPr>
              <a:t>ELF B1)</a:t>
            </a:r>
            <a:endParaRPr sz="21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506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cs-CZ" sz="21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</a:t>
            </a: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aro ústní pohovor</a:t>
            </a:r>
            <a:endParaRPr sz="21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300" y="4595750"/>
            <a:ext cx="4749900" cy="267408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/>
          <p:nvPr/>
        </p:nvSpPr>
        <p:spPr>
          <a:xfrm>
            <a:off x="4804275" y="4363010"/>
            <a:ext cx="4749900" cy="2211600"/>
          </a:xfrm>
          <a:prstGeom prst="wedgeRoundRectCallout">
            <a:avLst>
              <a:gd name="adj1" fmla="val -63032"/>
              <a:gd name="adj2" fmla="val 77898"/>
              <a:gd name="adj3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5056275" y="4680825"/>
            <a:ext cx="4245900" cy="16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Tv</a:t>
            </a:r>
            <a:r>
              <a:rPr lang="cs-CZ" sz="1800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á</a:t>
            </a: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</a:t>
            </a:r>
            <a:r>
              <a:rPr lang="cs-CZ" sz="1800" b="1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francouzštin</a:t>
            </a:r>
            <a:r>
              <a:rPr lang="cs-CZ" sz="1800" b="1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a</a:t>
            </a:r>
            <a:r>
              <a:rPr lang="cs-CZ" sz="1800" b="1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6"/>
                  </a:ext>
                </a:extLst>
              </a:rPr>
              <a:t> nemusí být </a:t>
            </a:r>
            <a:r>
              <a:rPr lang="cs-CZ" sz="1800" b="1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7"/>
                  </a:ext>
                </a:extLst>
              </a:rPr>
              <a:t>bezchybná</a:t>
            </a: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8"/>
                  </a:ext>
                </a:extLst>
              </a:rPr>
              <a:t>!</a:t>
            </a: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 Rozhodující je tvoje </a:t>
            </a:r>
            <a:r>
              <a:rPr lang="cs-CZ" sz="1800" b="1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cílevědomost</a:t>
            </a: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cs-CZ" sz="1800" b="1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otevřenost</a:t>
            </a: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 novým zkušenostem a </a:t>
            </a:r>
            <a:r>
              <a:rPr lang="cs-CZ" sz="1800" b="1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opravdový zájem</a:t>
            </a: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 o studium na sekci!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0" y="3301250"/>
            <a:ext cx="97827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100" b="1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Více o letošním konkurzu na webu MŠMT: </a:t>
            </a:r>
            <a:r>
              <a:rPr lang="cs-CZ" sz="2400" b="1" u="sng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https://www.msmt.cz/mezinarodni-vztahy/vyzva-pro-zajemce-zajemkyne-o-studium-na-lyceich-v-dijonu-a</a:t>
            </a:r>
            <a:endParaRPr b="0" u="sng" strike="noStrike" dirty="0">
              <a:solidFill>
                <a:srgbClr val="CE181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1377537" y="774530"/>
            <a:ext cx="9696394" cy="61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strike="noStrike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informační schůzky ke studiu v Českých sekcích</a:t>
            </a:r>
            <a:endParaRPr sz="3300" b="1" strike="noStrike" cap="small" dirty="0">
              <a:solidFill>
                <a:srgbClr val="CE18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2232000" y="1385450"/>
            <a:ext cx="77019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4506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cs-CZ" sz="21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online</a:t>
            </a:r>
            <a:endParaRPr sz="21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506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pl-PL" sz="21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14. prosince 2021 od 16:30 hod</a:t>
            </a:r>
          </a:p>
          <a:p>
            <a:pPr marL="34506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pl-PL" sz="21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11. ledna 2022 od 16:30 hod</a:t>
            </a:r>
            <a:endParaRPr sz="21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0" y="3301249"/>
            <a:ext cx="9782700" cy="305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100" b="1" cap="small" dirty="0">
              <a:solidFill>
                <a:srgbClr val="1C368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100" b="1" cap="small" dirty="0">
              <a:solidFill>
                <a:srgbClr val="1C368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100" b="1" cap="small" dirty="0">
              <a:solidFill>
                <a:srgbClr val="1C368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100" b="1" cap="small" dirty="0">
              <a:solidFill>
                <a:srgbClr val="1C368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600" b="1" cap="small" dirty="0">
              <a:solidFill>
                <a:srgbClr val="1C368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100" b="1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Více na webu MŠMT: </a:t>
            </a:r>
            <a:r>
              <a:rPr lang="cs-CZ" sz="2400" b="1" u="sng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https://www.msmt.cz/mezinarodni-vztahy/vyzva-pro-zajemce-zajemkyne-o-studium-na-lyceich-v-dijonu-a</a:t>
            </a:r>
            <a:endParaRPr lang="cs-CZ" sz="2400" b="1" u="sng" cap="small" dirty="0">
              <a:solidFill>
                <a:srgbClr val="CE181E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400" b="1" u="sng" cap="small" dirty="0">
              <a:solidFill>
                <a:srgbClr val="CE181E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u="sng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Registrace pro zájemce je k dispozici na odkazu (přístupné i z webu mšmt): </a:t>
            </a:r>
            <a:r>
              <a:rPr lang="pl-PL" sz="2400" b="1" u="sng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  <a:hlinkClick r:id="rId4"/>
              </a:rPr>
              <a:t>https://forms.gle/4Df3fxRVPRuqrTX2A</a:t>
            </a:r>
            <a:r>
              <a:rPr lang="pl-PL" sz="2400" b="1" u="sng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endParaRPr lang="cs-CZ" sz="2400" b="1" u="sng" cap="small" dirty="0">
              <a:solidFill>
                <a:srgbClr val="CE181E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400" b="1" u="sng" strike="noStrike" cap="small" dirty="0">
              <a:solidFill>
                <a:srgbClr val="CE181E"/>
              </a:solidFill>
              <a:latin typeface="Caveat"/>
              <a:sym typeface="Cave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u="sng" strike="noStrike" dirty="0">
              <a:solidFill>
                <a:srgbClr val="CE18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D5413FE-4D3C-4D6A-9AA8-62F91025F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787" y="2880018"/>
            <a:ext cx="3845148" cy="25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78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/>
          <p:nvPr/>
        </p:nvSpPr>
        <p:spPr>
          <a:xfrm>
            <a:off x="1521619" y="794693"/>
            <a:ext cx="7700522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strike="noStrike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Díky za pozornost! </a:t>
            </a:r>
            <a:r>
              <a:rPr lang="cs-CZ" sz="3200" b="1" cap="small" dirty="0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Užitečné kontakty a odkazy</a:t>
            </a:r>
            <a:endParaRPr sz="3200" b="1" strike="noStrike" cap="small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4"/>
          <p:cNvSpPr/>
          <p:nvPr/>
        </p:nvSpPr>
        <p:spPr>
          <a:xfrm>
            <a:off x="338275" y="1426525"/>
            <a:ext cx="9651600" cy="2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90"/>
              <a:buFont typeface="Wingdings" panose="05000000000000000000" pitchFamily="2" charset="2"/>
              <a:buChar char="Ø"/>
            </a:pP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Dotazy na absolventy Českých sekcí: </a:t>
            </a:r>
            <a:r>
              <a:rPr lang="cs-CZ" sz="2000" b="0" u="sng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dijon-nimes@email.cz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nebo na Facebook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České sekce ve Francii</a:t>
            </a:r>
            <a:endParaRPr sz="20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1" indent="-342900">
              <a:lnSpc>
                <a:spcPct val="150000"/>
              </a:lnSpc>
              <a:buClr>
                <a:schemeClr val="dk1"/>
              </a:buClr>
              <a:buSzPts val="1690"/>
              <a:buFont typeface="Wingdings" panose="05000000000000000000" pitchFamily="2" charset="2"/>
              <a:buChar char="Ø"/>
            </a:pP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www.dijon-nimes.eu</a:t>
            </a:r>
          </a:p>
          <a:p>
            <a:pPr marL="342900" lvl="1" indent="-342900">
              <a:lnSpc>
                <a:spcPct val="150000"/>
              </a:lnSpc>
              <a:buClr>
                <a:schemeClr val="dk1"/>
              </a:buClr>
              <a:buSzPts val="1690"/>
              <a:buFont typeface="Wingdings" panose="05000000000000000000" pitchFamily="2" charset="2"/>
              <a:buChar char="Ø"/>
            </a:pP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České sekce ve Francii</a:t>
            </a:r>
            <a:endParaRPr lang="cs-CZ" sz="2000" dirty="0">
              <a:solidFill>
                <a:schemeClr val="dk1"/>
              </a:solidFill>
              <a:ea typeface="Verdana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90"/>
              <a:buFont typeface="Wingdings" panose="05000000000000000000" pitchFamily="2" charset="2"/>
              <a:buChar char="Ø"/>
            </a:pP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dijon_nimes</a:t>
            </a:r>
            <a:endParaRPr sz="12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90"/>
              <a:buFont typeface="Wingdings" panose="05000000000000000000" pitchFamily="2" charset="2"/>
              <a:buChar char="Ø"/>
            </a:pPr>
            <a:r>
              <a:rPr lang="cs-CZ" sz="2400" b="1" dirty="0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Oficiální informace MŠMT o Českých sekcích:</a:t>
            </a:r>
            <a:r>
              <a:rPr lang="cs-CZ" sz="2400" dirty="0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cs-CZ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https://www.msmt.cz/mezinarodni-vztahy/studium-na-lyceu-v-dijonu-a-nimes-ve-francii</a:t>
            </a:r>
            <a:r>
              <a:rPr lang="cs-CZ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Kontaktní osoba: Monika Oulevey </a:t>
            </a:r>
            <a:r>
              <a:rPr lang="cs-CZ" sz="2000" b="1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Monika.Oulevey@msmt.cz</a:t>
            </a:r>
            <a:r>
              <a:rPr lang="cs-CZ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cs-CZ" sz="2400" b="1" dirty="0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Oficiální informace IFP o Českých sekcích:</a:t>
            </a:r>
            <a:r>
              <a:rPr lang="cs-CZ" sz="2400" dirty="0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sz="18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https://www.ifp.cz/cz/ceske-sekce-ve-francii</a:t>
            </a:r>
            <a:endParaRPr sz="2800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Kontaktní osoba: Adéla Odrihocká </a:t>
            </a:r>
            <a:r>
              <a:rPr lang="cs-CZ" sz="2000" b="1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Adela.Odrihocka@ifp.cz</a:t>
            </a:r>
            <a:r>
              <a:rPr lang="cs-CZ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3200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6" name="Google Shape;186;p14"/>
          <p:cNvSpPr/>
          <p:nvPr/>
        </p:nvSpPr>
        <p:spPr>
          <a:xfrm>
            <a:off x="99179" y="5448349"/>
            <a:ext cx="3464719" cy="70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8920" y="2170492"/>
            <a:ext cx="355320" cy="34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6572" y="2697499"/>
            <a:ext cx="346680" cy="28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7560" y="3140637"/>
            <a:ext cx="346680" cy="346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2"/>
          <p:cNvPicPr preferRelativeResize="0"/>
          <p:nvPr/>
        </p:nvPicPr>
        <p:blipFill rotWithShape="1">
          <a:blip r:embed="rId3">
            <a:alphaModFix/>
          </a:blip>
          <a:srcRect t="14721" b="1710"/>
          <a:stretch/>
        </p:blipFill>
        <p:spPr>
          <a:xfrm>
            <a:off x="3425519" y="179673"/>
            <a:ext cx="6549752" cy="362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2"/>
          <p:cNvPicPr preferRelativeResize="0"/>
          <p:nvPr/>
        </p:nvPicPr>
        <p:blipFill rotWithShape="1">
          <a:blip r:embed="rId4">
            <a:alphaModFix/>
          </a:blip>
          <a:srcRect t="26631" b="4733"/>
          <a:stretch/>
        </p:blipFill>
        <p:spPr>
          <a:xfrm>
            <a:off x="197411" y="3976255"/>
            <a:ext cx="7639814" cy="349579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2"/>
          <p:cNvSpPr/>
          <p:nvPr/>
        </p:nvSpPr>
        <p:spPr>
          <a:xfrm>
            <a:off x="550718" y="1805250"/>
            <a:ext cx="266007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cap="small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Dotazy</a:t>
            </a:r>
            <a:endParaRPr sz="4800" b="1" cap="small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/>
          <p:nvPr/>
        </p:nvSpPr>
        <p:spPr>
          <a:xfrm>
            <a:off x="2234520" y="880200"/>
            <a:ext cx="6620040" cy="34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strike="noStrike" cap="small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Studijní program s tradicí</a:t>
            </a:r>
            <a:endParaRPr sz="3200" b="1" strike="noStrike" cap="small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2234525" y="1684100"/>
            <a:ext cx="73404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25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</a:pP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již od roku </a:t>
            </a: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1920</a:t>
            </a:r>
            <a:endParaRPr sz="2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25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</a:pP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prošlo jimi mnoho významných osobností – vědců, politiků, učitelů, právníků, lékařů, překladatelů nebo umělců (třeba </a:t>
            </a:r>
            <a:r>
              <a:rPr lang="cs-CZ" sz="2200" dirty="0">
                <a:latin typeface="Verdana"/>
                <a:ea typeface="Verdana"/>
                <a:cs typeface="Verdana"/>
                <a:sym typeface="Verdana"/>
              </a:rPr>
              <a:t>Jiří Voskovec!)</a:t>
            </a:r>
            <a:endParaRPr sz="2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25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</a:pPr>
            <a:r>
              <a:rPr lang="cs-CZ" sz="2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vě sekce: </a:t>
            </a: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Lycée Carnot</a:t>
            </a: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v Dijonu a </a:t>
            </a: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Lycée Alphonse Daudet</a:t>
            </a: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v Nîmes</a:t>
            </a:r>
            <a:endParaRPr sz="2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425" y="4709510"/>
            <a:ext cx="1929725" cy="26678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2"/>
          <p:cNvCxnSpPr/>
          <p:nvPr/>
        </p:nvCxnSpPr>
        <p:spPr>
          <a:xfrm flipH="1">
            <a:off x="5818825" y="3562375"/>
            <a:ext cx="732900" cy="231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/>
          <p:nvPr/>
        </p:nvSpPr>
        <p:spPr>
          <a:xfrm>
            <a:off x="2051754" y="641195"/>
            <a:ext cx="77448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cap="small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S</a:t>
            </a:r>
            <a:r>
              <a:rPr lang="cs-CZ" sz="3200" b="1" strike="noStrike" cap="small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ekce zřizují, financují a zaštiťují</a:t>
            </a:r>
            <a:endParaRPr sz="3200" b="1" strike="noStrike" cap="small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"/>
          <p:cNvSpPr/>
          <p:nvPr/>
        </p:nvSpPr>
        <p:spPr>
          <a:xfrm>
            <a:off x="1948170" y="751223"/>
            <a:ext cx="77448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14953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endParaRPr sz="2200" b="0" strike="noStrik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16000" marR="0" lvl="0" indent="-212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Ministerstvo školství, mládeže a tělovýchovy ČR</a:t>
            </a:r>
            <a:b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 Dům zahraniční spolupráce</a:t>
            </a:r>
            <a:endParaRPr dirty="0"/>
          </a:p>
          <a:p>
            <a:pPr marL="216000" marR="0" lvl="0" indent="-212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Velvyslanectví Francie v Praze </a:t>
            </a:r>
            <a:b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 Francouzský Institut v Praze</a:t>
            </a:r>
            <a:endParaRPr dirty="0"/>
          </a:p>
          <a:p>
            <a:pPr marL="216000" marR="0" lvl="0" indent="-212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města Dijon a Nîmes</a:t>
            </a:r>
            <a:endParaRPr dirty="0"/>
          </a:p>
          <a:p>
            <a:pPr marL="216000" marR="0" lvl="0" indent="-212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kraje Bourgogne-Franche-Comté a Occitanie</a:t>
            </a:r>
            <a:endParaRPr sz="2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9" name="Google Shape;8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726" y="4372707"/>
            <a:ext cx="1150560" cy="85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5936" y="4432599"/>
            <a:ext cx="1150560" cy="9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8351" y="4432599"/>
            <a:ext cx="1006560" cy="100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2066" y="4458339"/>
            <a:ext cx="955080" cy="95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59001" y="4432599"/>
            <a:ext cx="955080" cy="95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 descr="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67651" y="4372707"/>
            <a:ext cx="1425488" cy="112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24858" y="4448308"/>
            <a:ext cx="1425499" cy="82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43300" y="6095650"/>
            <a:ext cx="1771610" cy="1216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"/>
          <p:cNvSpPr/>
          <p:nvPr/>
        </p:nvSpPr>
        <p:spPr>
          <a:xfrm>
            <a:off x="2051754" y="5548833"/>
            <a:ext cx="77448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cap="small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S</a:t>
            </a:r>
            <a:r>
              <a:rPr lang="cs-CZ" sz="3200" b="1" strike="noStrike" cap="small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ekce </a:t>
            </a:r>
            <a:r>
              <a:rPr lang="cs-CZ" sz="3200" b="1" cap="small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podporuje a stipendijní fond zřizuje</a:t>
            </a:r>
            <a:endParaRPr sz="3200" b="1" strike="noStrike" cap="small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/>
          <p:nvPr/>
        </p:nvSpPr>
        <p:spPr>
          <a:xfrm>
            <a:off x="1975550" y="5806024"/>
            <a:ext cx="7744800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16000" marR="0" lvl="0" indent="-2123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cs-CZ" sz="2200">
                <a:latin typeface="Verdana"/>
                <a:ea typeface="Verdana"/>
                <a:cs typeface="Verdana"/>
                <a:sym typeface="Verdana"/>
              </a:rPr>
              <a:t>Spolek bývalých studentů </a:t>
            </a:r>
            <a:br>
              <a:rPr lang="cs-CZ" sz="2200">
                <a:latin typeface="Verdana"/>
                <a:ea typeface="Verdana"/>
                <a:cs typeface="Verdana"/>
                <a:sym typeface="Verdana"/>
              </a:rPr>
            </a:br>
            <a:r>
              <a:rPr lang="cs-CZ" sz="2200">
                <a:latin typeface="Verdana"/>
                <a:ea typeface="Verdana"/>
                <a:cs typeface="Verdana"/>
                <a:sym typeface="Verdana"/>
              </a:rPr>
              <a:t>Českých sekcí ve Francii</a:t>
            </a:r>
            <a:endParaRPr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/>
          <p:nvPr/>
        </p:nvSpPr>
        <p:spPr>
          <a:xfrm>
            <a:off x="2304000" y="826920"/>
            <a:ext cx="6118560" cy="6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strike="noStrike" cap="small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Komu je studium určeno?</a:t>
            </a:r>
            <a:endParaRPr sz="3200" b="1" strike="noStrike" cap="small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840" y="4629240"/>
            <a:ext cx="6037920" cy="251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8000" y="2736000"/>
            <a:ext cx="4028760" cy="302076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/>
          <p:nvPr/>
        </p:nvSpPr>
        <p:spPr>
          <a:xfrm>
            <a:off x="2376000" y="1368000"/>
            <a:ext cx="7124760" cy="166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276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deváťákům</a:t>
            </a: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na ZŠ a </a:t>
            </a:r>
            <a:r>
              <a:rPr lang="cs-CZ" sz="20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prvákům</a:t>
            </a: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na SŠ</a:t>
            </a: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276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kvartánům</a:t>
            </a: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 </a:t>
            </a:r>
            <a:r>
              <a:rPr lang="cs-CZ" sz="20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kvintánům</a:t>
            </a: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na osmiletém gymnáziu</a:t>
            </a: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276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žákyním a žákům odpovídajících ročníků šestiletého gymnázia</a:t>
            </a: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1657080" y="2854620"/>
            <a:ext cx="2516760" cy="1436760"/>
          </a:xfrm>
          <a:prstGeom prst="wedgeRoundRectCallout">
            <a:avLst>
              <a:gd name="adj1" fmla="val 14365"/>
              <a:gd name="adj2" fmla="val 103678"/>
              <a:gd name="adj3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10779000">
            <a:off x="6628680" y="5728320"/>
            <a:ext cx="2723040" cy="1679400"/>
          </a:xfrm>
          <a:prstGeom prst="wedgeRoundRectCallout">
            <a:avLst>
              <a:gd name="adj1" fmla="val -1598"/>
              <a:gd name="adj2" fmla="val 122462"/>
              <a:gd name="adj3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1729080" y="2989162"/>
            <a:ext cx="2444760" cy="138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V Nîmes je celkem </a:t>
            </a:r>
            <a:r>
              <a:rPr lang="cs-CZ" sz="1800" b="1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12</a:t>
            </a: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 holek. 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Každý rok přijdou </a:t>
            </a:r>
            <a:r>
              <a:rPr lang="cs-CZ" sz="1800" b="1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 nové.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6552000" y="5873040"/>
            <a:ext cx="2736000" cy="190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V Dijonu studuje celkem </a:t>
            </a:r>
            <a:r>
              <a:rPr lang="cs-CZ" sz="1800" b="1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18</a:t>
            </a: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 kluků a holek. Každý rok je přijato</a:t>
            </a:r>
            <a:r>
              <a:rPr lang="cs-CZ" sz="1800" b="1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 6</a:t>
            </a:r>
            <a:r>
              <a:rPr lang="cs-CZ" sz="1800" b="0" strike="noStrike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 nových studentů.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/>
          <p:nvPr/>
        </p:nvSpPr>
        <p:spPr>
          <a:xfrm>
            <a:off x="2232000" y="792000"/>
            <a:ext cx="4894560" cy="61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strike="noStrike" cap="small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Co studium obnáší?</a:t>
            </a:r>
            <a:endParaRPr sz="3200" b="1" strike="noStrike" cap="small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2160000" y="1368000"/>
            <a:ext cx="7845480" cy="3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34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tři roky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seconde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première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terminale</a:t>
            </a:r>
            <a:endParaRPr sz="20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Češi jsou zařazeni do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běžných francouzských tříd</a:t>
            </a:r>
            <a:endParaRPr sz="20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navíc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výuka češtiny</a:t>
            </a:r>
            <a:r>
              <a:rPr lang="cs-CZ" sz="2000" b="1" dirty="0">
                <a:latin typeface="Verdana"/>
                <a:ea typeface="Verdana"/>
                <a:cs typeface="Verdana"/>
                <a:sym typeface="Verdana"/>
              </a:rPr>
              <a:t> českou lektorkou vyslanou MŠMT</a:t>
            </a:r>
            <a:endParaRPr sz="2000" b="1" dirty="0">
              <a:latin typeface="Verdana"/>
              <a:ea typeface="Verdana"/>
              <a:cs typeface="Verdana"/>
              <a:sym typeface="Verdana"/>
            </a:endParaRPr>
          </a:p>
          <a:p>
            <a:pPr marL="216000" lvl="0" indent="-2134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900"/>
              <a:buFont typeface="Noto Sans Symbols"/>
              <a:buChar char="●"/>
            </a:pPr>
            <a:r>
              <a:rPr lang="cs-CZ" sz="2000" dirty="0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přítomnost </a:t>
            </a:r>
            <a:r>
              <a:rPr lang="cs-CZ" sz="2000" b="1" dirty="0">
                <a:solidFill>
                  <a:srgbClr val="CE181E"/>
                </a:solidFill>
                <a:latin typeface="Verdana"/>
                <a:ea typeface="Verdana"/>
                <a:cs typeface="Verdana"/>
                <a:sym typeface="Verdana"/>
              </a:rPr>
              <a:t>české lektorky po celou dobu studia </a:t>
            </a:r>
            <a:endParaRPr sz="2000" b="1" strike="noStrike" dirty="0">
              <a:solidFill>
                <a:srgbClr val="CE181E"/>
              </a:solidFill>
            </a:endParaRPr>
          </a:p>
          <a:p>
            <a:pPr marL="252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→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sz="20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rancouzská </a:t>
            </a:r>
            <a:r>
              <a:rPr lang="cs-CZ" sz="2000" b="1" dirty="0">
                <a:latin typeface="Verdana"/>
                <a:ea typeface="Verdana"/>
                <a:cs typeface="Verdana"/>
                <a:sym typeface="Verdana"/>
              </a:rPr>
              <a:t>“baccalauréat”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 česká maturita </a:t>
            </a:r>
            <a:r>
              <a:rPr lang="cs-CZ" sz="2000" dirty="0">
                <a:latin typeface="Verdana"/>
                <a:ea typeface="Verdana"/>
                <a:cs typeface="Verdana"/>
                <a:sym typeface="Verdana"/>
              </a:rPr>
              <a:t>(absolventi pokračují na </a:t>
            </a:r>
            <a:r>
              <a:rPr lang="cs-CZ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VŠ ve Francii, v ČR nebo kdekoli na světě</a:t>
            </a:r>
            <a:r>
              <a:rPr lang="cs-CZ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dirty="0"/>
          </a:p>
          <a:p>
            <a:pPr marL="252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→ absolv</a:t>
            </a:r>
            <a:r>
              <a:rPr lang="cs-CZ" sz="2000" dirty="0">
                <a:latin typeface="Verdana"/>
                <a:ea typeface="Verdana"/>
                <a:cs typeface="Verdana"/>
                <a:sym typeface="Verdana"/>
              </a:rPr>
              <a:t>ování</a:t>
            </a:r>
            <a:r>
              <a:rPr lang="cs-CZ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studi</a:t>
            </a:r>
            <a:r>
              <a:rPr lang="cs-CZ" sz="2000" dirty="0"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cs-CZ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na francouzský způsob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0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4998">
            <a:off x="3206215" y="5567971"/>
            <a:ext cx="4155623" cy="1946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/>
          <p:nvPr/>
        </p:nvSpPr>
        <p:spPr>
          <a:xfrm>
            <a:off x="2448965" y="317915"/>
            <a:ext cx="6117480" cy="66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strike="noStrike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Pro</a:t>
            </a:r>
            <a:r>
              <a:rPr lang="cs-CZ" sz="3200" b="1" cap="small" dirty="0">
                <a:solidFill>
                  <a:srgbClr val="1C3687"/>
                </a:solidFill>
                <a:latin typeface="Caveat"/>
                <a:sym typeface="Quattrocento Sans"/>
              </a:rPr>
              <a:t>č</a:t>
            </a:r>
            <a:r>
              <a:rPr lang="cs-CZ" sz="3200" b="1" cap="small" dirty="0">
                <a:solidFill>
                  <a:srgbClr val="1C3687"/>
                </a:solidFill>
                <a:latin typeface="Caveat"/>
                <a:sym typeface="Caveat"/>
              </a:rPr>
              <a:t> </a:t>
            </a:r>
            <a:r>
              <a:rPr lang="cs-CZ" sz="3200" b="1" strike="noStrike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odjet na tři roky?</a:t>
            </a:r>
            <a:endParaRPr sz="3200" b="1" strike="noStrike" cap="small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2048735" y="981755"/>
            <a:ext cx="7485480" cy="606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007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Noto Sans Symbols"/>
              <a:buChar char="●"/>
            </a:pP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3 roky = </a:t>
            </a: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hluboký ponor do fr</a:t>
            </a:r>
            <a:r>
              <a:rPr lang="cs-CZ" sz="2200" b="1" dirty="0"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ancouzské </a:t>
            </a: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kultury</a:t>
            </a: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školního systému a světového jazyka</a:t>
            </a:r>
            <a:endParaRPr sz="2200" b="1" strike="noStrik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latin typeface="Verdana"/>
              <a:ea typeface="Verdana"/>
              <a:cs typeface="Verdana"/>
              <a:sym typeface="Verdana"/>
            </a:endParaRPr>
          </a:p>
          <a:p>
            <a:pPr marL="252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econde:</a:t>
            </a:r>
            <a:endParaRPr sz="1200" dirty="0"/>
          </a:p>
          <a:p>
            <a:pPr marL="216000" marR="0" lvl="0" indent="-2007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Noto Sans Symbols"/>
              <a:buChar char="●"/>
            </a:pP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francouzština</a:t>
            </a:r>
            <a:endParaRPr sz="1200" dirty="0"/>
          </a:p>
          <a:p>
            <a:pPr marL="216000" marR="0" lvl="0" indent="-2007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Noto Sans Symbols"/>
              <a:buChar char="●"/>
            </a:pP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nové prostředí, </a:t>
            </a:r>
            <a:r>
              <a:rPr lang="cs-CZ" sz="2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nový školní systém</a:t>
            </a:r>
            <a:endParaRPr sz="2200" b="0" strike="noStrik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16000" marR="0" lvl="0" indent="-144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</a:pPr>
            <a:endParaRPr sz="2200" b="0" strike="noStrik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52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Première:</a:t>
            </a:r>
            <a:endParaRPr sz="1200" dirty="0"/>
          </a:p>
          <a:p>
            <a:pPr marL="216000" marR="0" lvl="0" indent="-2007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Noto Sans Symbols"/>
              <a:buChar char="●"/>
            </a:pP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společné předměty</a:t>
            </a: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sz="2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plus </a:t>
            </a: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tři předměty navíc</a:t>
            </a:r>
            <a:r>
              <a:rPr lang="cs-CZ" sz="2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podle vybrané specializace</a:t>
            </a:r>
            <a:r>
              <a:rPr lang="cs-CZ" sz="22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dirty="0"/>
          </a:p>
          <a:p>
            <a:pPr marL="216000" marR="0" lvl="0" indent="-2007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Noto Sans Symbols"/>
              <a:buChar char="●"/>
            </a:pPr>
            <a:r>
              <a:rPr lang="cs-CZ" sz="22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maturitní zkouš</a:t>
            </a:r>
            <a:r>
              <a:rPr lang="cs-CZ" sz="2200" b="1" dirty="0">
                <a:latin typeface="Verdana"/>
                <a:ea typeface="Verdana"/>
                <a:cs typeface="Verdana"/>
                <a:sym typeface="Verdana"/>
              </a:rPr>
              <a:t>ka z francouzštiny</a:t>
            </a:r>
            <a:endParaRPr sz="2200" b="1" strike="noStrik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52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strike="noStrik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Terminale:</a:t>
            </a:r>
            <a:endParaRPr sz="1200" dirty="0"/>
          </a:p>
          <a:p>
            <a:pPr marL="216000" marR="0" lvl="0" indent="-2007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Noto Sans Symbols"/>
              <a:buChar char="●"/>
            </a:pPr>
            <a:r>
              <a:rPr lang="cs-CZ" sz="2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dokončení </a:t>
            </a:r>
            <a:br>
              <a:rPr lang="cs-CZ" sz="2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cs-CZ" sz="22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maturitních zkoušek</a:t>
            </a:r>
            <a:endParaRPr sz="22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2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0" strike="noStrik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7" name="Google Shape;127;p6"/>
          <p:cNvSpPr/>
          <p:nvPr/>
        </p:nvSpPr>
        <p:spPr>
          <a:xfrm>
            <a:off x="6039150" y="2009000"/>
            <a:ext cx="3350100" cy="803100"/>
          </a:xfrm>
          <a:prstGeom prst="wedgeRoundRectCallout">
            <a:avLst>
              <a:gd name="adj1" fmla="val 11413"/>
              <a:gd name="adj2" fmla="val 100058"/>
              <a:gd name="adj3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Více na</a:t>
            </a:r>
            <a:br>
              <a:rPr lang="cs-CZ" sz="1800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cs-CZ" sz="1800" b="1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www.dijon-nimes.eu</a:t>
            </a:r>
            <a:endParaRPr sz="1800" b="1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3934931" y="5460232"/>
            <a:ext cx="6006300" cy="1197744"/>
          </a:xfrm>
          <a:prstGeom prst="wedgeRoundRectCallout">
            <a:avLst>
              <a:gd name="adj1" fmla="val 11413"/>
              <a:gd name="adj2" fmla="val 100058"/>
              <a:gd name="adj3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a na webu IFP</a:t>
            </a:r>
            <a:br>
              <a:rPr lang="cs-CZ" sz="180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cs-CZ" sz="180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https://www.ifp.cz/fr/education/mobilite-lyceenne-en-france/sections-tchques-en-france/</a:t>
            </a:r>
            <a:r>
              <a:rPr lang="cs-CZ" sz="180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 b="1" dirty="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80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800" b="1" dirty="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83400">
            <a:off x="7790760" y="4737960"/>
            <a:ext cx="2313360" cy="257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39400">
            <a:off x="3458160" y="4943160"/>
            <a:ext cx="3060360" cy="229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61200">
            <a:off x="57600" y="3405600"/>
            <a:ext cx="2319480" cy="309348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/>
          <p:nvPr/>
        </p:nvSpPr>
        <p:spPr>
          <a:xfrm>
            <a:off x="2305080" y="774720"/>
            <a:ext cx="6117480" cy="66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strike="noStrike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P</a:t>
            </a:r>
            <a:r>
              <a:rPr lang="cs-CZ" sz="3200" b="1" cap="small" dirty="0">
                <a:solidFill>
                  <a:srgbClr val="1C3687"/>
                </a:solidFill>
                <a:latin typeface="Caveat"/>
                <a:sym typeface="Cave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ro</a:t>
            </a:r>
            <a:r>
              <a:rPr lang="cs-CZ" sz="3200" b="1" cap="small" dirty="0">
                <a:solidFill>
                  <a:srgbClr val="1C3687"/>
                </a:solidFill>
                <a:latin typeface="Caveat"/>
                <a:sym typeface="Quattrocento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č</a:t>
            </a:r>
            <a:r>
              <a:rPr lang="cs-CZ" sz="3200" b="1" cap="small" dirty="0">
                <a:solidFill>
                  <a:srgbClr val="1C3687"/>
                </a:solidFill>
                <a:latin typeface="Caveat"/>
                <a:sym typeface="Cave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 </a:t>
            </a:r>
            <a:r>
              <a:rPr lang="cs-CZ" sz="3200" b="1" strike="noStrike" cap="small" dirty="0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odjet na tři roky?</a:t>
            </a:r>
            <a:endParaRPr sz="3200" b="1" strike="noStrike" cap="small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2232000" y="1350000"/>
            <a:ext cx="7485480" cy="325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skvělá úroveň francouzštiny</a:t>
            </a:r>
            <a:endParaRPr/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studium </a:t>
            </a: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oborů podle zájmu</a:t>
            </a: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blízké seznámení</a:t>
            </a: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 francouzskou </a:t>
            </a:r>
            <a:r>
              <a:rPr lang="cs-CZ" sz="20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kulturou</a:t>
            </a: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 </a:t>
            </a:r>
            <a:r>
              <a:rPr lang="cs-CZ" sz="20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mentalitou</a:t>
            </a: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</a:t>
            </a: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nternát = </a:t>
            </a:r>
            <a:r>
              <a:rPr lang="cs-CZ" sz="20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přátelství na celý život</a:t>
            </a:r>
            <a:endParaRPr/>
          </a:p>
          <a:p>
            <a:pPr marL="252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život v zahraničí v klíčovém věku → </a:t>
            </a:r>
            <a:r>
              <a:rPr lang="cs-CZ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dospívání, f</a:t>
            </a:r>
            <a:r>
              <a:rPr lang="cs-CZ" sz="20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ormování osobnosti, </a:t>
            </a:r>
            <a:r>
              <a:rPr lang="cs-CZ" sz="20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snadné osvojení nových znalostí a dovedností, samostatnost, otevření obzorů</a:t>
            </a: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/>
          <p:nvPr/>
        </p:nvSpPr>
        <p:spPr>
          <a:xfrm>
            <a:off x="2305080" y="792000"/>
            <a:ext cx="6117480" cy="66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strike="noStrike" cap="small">
                <a:solidFill>
                  <a:srgbClr val="CE181E"/>
                </a:solidFill>
                <a:latin typeface="Caveat"/>
                <a:ea typeface="Caveat"/>
                <a:cs typeface="Caveat"/>
                <a:sym typeface="Caveat"/>
              </a:rPr>
              <a:t>Život na Carnotu</a:t>
            </a:r>
            <a:endParaRPr sz="3200" b="1" strike="noStrike" cap="small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>
            <a:off x="2305080" y="1431133"/>
            <a:ext cx="7485480" cy="325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cs-CZ" sz="22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přes týden: </a:t>
            </a:r>
            <a:r>
              <a:rPr lang="cs-CZ" sz="22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internát </a:t>
            </a:r>
            <a:r>
              <a:rPr lang="cs-CZ" sz="2200">
                <a:latin typeface="Verdana"/>
                <a:ea typeface="Verdana"/>
                <a:cs typeface="Verdana"/>
                <a:sym typeface="Verdana"/>
              </a:rPr>
              <a:t>(jasně daná</a:t>
            </a:r>
            <a:r>
              <a:rPr lang="cs-CZ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pravidla, která se musí dodržovat)</a:t>
            </a:r>
            <a:endParaRPr sz="2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cs-CZ" sz="22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</a:t>
            </a:r>
            <a:r>
              <a:rPr lang="cs-CZ" sz="22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íkend</a:t>
            </a:r>
            <a:r>
              <a:rPr lang="cs-CZ" sz="22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r>
              <a:rPr lang="cs-CZ" sz="22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sz="22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hostitelské rodiny</a:t>
            </a:r>
            <a:endParaRPr sz="2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cs-CZ" sz="22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strava</a:t>
            </a:r>
            <a:r>
              <a:rPr lang="cs-CZ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 3× </a:t>
            </a:r>
            <a:r>
              <a:rPr lang="cs-CZ" sz="22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denně v </a:t>
            </a:r>
            <a:r>
              <a:rPr lang="cs-CZ" sz="22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jídelně</a:t>
            </a:r>
            <a:r>
              <a:rPr lang="cs-CZ" sz="22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o víkendu v rodinách</a:t>
            </a:r>
            <a:endParaRPr sz="2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cs-CZ" sz="22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středa odpoledne: </a:t>
            </a:r>
            <a:r>
              <a:rPr lang="cs-CZ" sz="22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kroužky</a:t>
            </a:r>
            <a:endParaRPr sz="2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Char char="●"/>
            </a:pPr>
            <a:r>
              <a:rPr lang="cs-CZ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 </a:t>
            </a:r>
            <a:r>
              <a:rPr lang="cs-CZ" sz="22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pátek večer sekce </a:t>
            </a:r>
            <a:r>
              <a:rPr lang="cs-CZ" sz="2200" b="1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chodí ven</a:t>
            </a:r>
            <a:r>
              <a:rPr lang="cs-CZ" sz="2200" b="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na „sortie“</a:t>
            </a:r>
            <a:endParaRPr sz="2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82600">
            <a:off x="2832480" y="4852800"/>
            <a:ext cx="4134600" cy="232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31200">
            <a:off x="6036120" y="4501800"/>
            <a:ext cx="3924360" cy="29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92800">
            <a:off x="-29880" y="4394880"/>
            <a:ext cx="3453840" cy="2589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/>
          <p:nvPr/>
        </p:nvSpPr>
        <p:spPr>
          <a:xfrm>
            <a:off x="2304000" y="792000"/>
            <a:ext cx="6117480" cy="66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strike="noStrike" cap="small">
                <a:solidFill>
                  <a:srgbClr val="1C3687"/>
                </a:solidFill>
                <a:latin typeface="Caveat"/>
                <a:ea typeface="Caveat"/>
                <a:cs typeface="Caveat"/>
                <a:sym typeface="Caveat"/>
              </a:rPr>
              <a:t>Život na Daudetu</a:t>
            </a:r>
            <a:endParaRPr sz="3200" b="1" strike="noStrike" cap="small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9"/>
          <p:cNvSpPr/>
          <p:nvPr/>
        </p:nvSpPr>
        <p:spPr>
          <a:xfrm>
            <a:off x="2232000" y="1350000"/>
            <a:ext cx="7485480" cy="325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internát </a:t>
            </a:r>
            <a:r>
              <a:rPr lang="cs-CZ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(jasně daná pravidla, která se musí dodržovat),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vlastní pokoje</a:t>
            </a:r>
            <a:endParaRPr sz="20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víkendy</a:t>
            </a:r>
            <a:r>
              <a:rPr lang="cs-CZ" sz="200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internát, možnost odcházet k rodinám spolužáků</a:t>
            </a:r>
            <a:endParaRPr sz="20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strava</a:t>
            </a:r>
            <a:r>
              <a:rPr lang="cs-CZ" sz="200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3× 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denně v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jídelně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o víkendu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vlastní vaření </a:t>
            </a:r>
            <a:r>
              <a:rPr lang="cs-CZ" sz="200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cs-CZ" sz="200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ale každý měsíc kapesné od mě</a:t>
            </a:r>
            <a:r>
              <a:rPr lang="cs-CZ" sz="2000" dirty="0"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sta Nîmes</a:t>
            </a:r>
            <a:r>
              <a:rPr lang="cs-CZ" sz="200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)</a:t>
            </a:r>
            <a:endParaRPr dirty="0"/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tředa odpoledne a večer po škole: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kroužky, aktivity</a:t>
            </a:r>
            <a:endParaRPr dirty="0"/>
          </a:p>
          <a:p>
            <a:pPr marL="216000" marR="0" lvl="0" indent="-2134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možnost </a:t>
            </a:r>
            <a:r>
              <a:rPr lang="cs-CZ" sz="2000" b="1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poznávat</a:t>
            </a:r>
            <a:r>
              <a:rPr lang="cs-CZ" sz="2000" b="0" strike="noStrik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 Nîmes a jeho středomořské okolí</a:t>
            </a:r>
            <a:endParaRPr sz="20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3800">
            <a:off x="-1080" y="3847320"/>
            <a:ext cx="2503800" cy="333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43600">
            <a:off x="6219720" y="4368600"/>
            <a:ext cx="3973320" cy="297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2600">
            <a:off x="2653920" y="4631040"/>
            <a:ext cx="3731760" cy="2798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1154</Words>
  <Application>Microsoft Office PowerPoint</Application>
  <PresentationFormat>Custom</PresentationFormat>
  <Paragraphs>142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Caveat</vt:lpstr>
      <vt:lpstr>Arial</vt:lpstr>
      <vt:lpstr>Verdana</vt:lpstr>
      <vt:lpstr>Noto Sans Symbols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Arsenij Baljajev</dc:creator>
  <cp:lastModifiedBy>Baljajevova, Alena</cp:lastModifiedBy>
  <cp:revision>7</cp:revision>
  <dcterms:created xsi:type="dcterms:W3CDTF">2018-09-22T23:13:35Z</dcterms:created>
  <dcterms:modified xsi:type="dcterms:W3CDTF">2021-11-24T10:11:36Z</dcterms:modified>
</cp:coreProperties>
</file>